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2" r:id="rId15"/>
    <p:sldId id="288" r:id="rId16"/>
    <p:sldId id="291" r:id="rId17"/>
    <p:sldId id="276" r:id="rId18"/>
    <p:sldId id="277" r:id="rId19"/>
    <p:sldId id="278" r:id="rId20"/>
    <p:sldId id="279" r:id="rId21"/>
    <p:sldId id="290" r:id="rId22"/>
    <p:sldId id="275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1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B6AF-EF90-4DC0-AD28-A4818696B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effects of Covid-19 on air transportation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8A0BA-3AF3-4ED8-9F50-BD322F761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ebay</a:t>
            </a:r>
            <a:r>
              <a:rPr lang="en-US" dirty="0"/>
              <a:t>-espresso</a:t>
            </a:r>
          </a:p>
          <a:p>
            <a:r>
              <a:rPr lang="en-US" dirty="0"/>
              <a:t>Conor Aitken, </a:t>
            </a:r>
            <a:r>
              <a:rPr lang="en-US" dirty="0" err="1"/>
              <a:t>Damini</a:t>
            </a:r>
            <a:r>
              <a:rPr lang="en-US" dirty="0"/>
              <a:t> Patel, Diane </a:t>
            </a:r>
            <a:r>
              <a:rPr lang="en-US" dirty="0" err="1"/>
              <a:t>Yaneza</a:t>
            </a:r>
            <a:r>
              <a:rPr lang="en-US" dirty="0"/>
              <a:t>, </a:t>
            </a:r>
          </a:p>
          <a:p>
            <a:r>
              <a:rPr lang="en-US" dirty="0"/>
              <a:t>Faisal Mali, Jayne Horton, </a:t>
            </a:r>
            <a:r>
              <a:rPr lang="en-US" dirty="0" err="1"/>
              <a:t>Mwansa</a:t>
            </a:r>
            <a:r>
              <a:rPr lang="en-US" dirty="0"/>
              <a:t> </a:t>
            </a:r>
            <a:r>
              <a:rPr lang="en-US" dirty="0" err="1"/>
              <a:t>Mwango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868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EE0C-7EB3-4744-BFB2-B178413A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46084" cy="806911"/>
          </a:xfrm>
        </p:spPr>
        <p:txBody>
          <a:bodyPr/>
          <a:lstStyle/>
          <a:p>
            <a:r>
              <a:rPr lang="en-US" dirty="0"/>
              <a:t>Passengers In</a:t>
            </a:r>
            <a:endParaRPr lang="en-GB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E4AF0204-01FD-4BE8-956E-B8DA46E4E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230" y="3530992"/>
            <a:ext cx="8162963" cy="2562094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86E105-D83A-4510-A193-FBD7CA27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30" y="764916"/>
            <a:ext cx="8162963" cy="26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DAB4-EC0D-46F9-8BD5-B2249FC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Out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79EFD2-A05D-44BB-85B3-FAF1AE92D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428" y="3429000"/>
            <a:ext cx="7421145" cy="269044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19C34-0761-4F40-AEDB-1859B479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27" y="884360"/>
            <a:ext cx="7421146" cy="25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B4D6-F78E-4727-A9ED-7B6C12CA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In Projected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577F7D-885F-4EE6-A99B-1DF0DD5B6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961" y="3429000"/>
            <a:ext cx="5934075" cy="2726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8C4F2-F320-4ADD-9CAC-F8D8D0E0B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9" y="702212"/>
            <a:ext cx="5943600" cy="27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0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CA54-3443-4B2C-BE5B-F479B785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Out Projected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AAE265-2065-44A1-B1D9-9D2EAC794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116" y="3429000"/>
            <a:ext cx="5924550" cy="259197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24B3B-3081-419A-A9E8-6C0D4569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16" y="692467"/>
            <a:ext cx="5924550" cy="27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7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59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9" name="Rectangle 61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0" name="Picture 63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562EA263-CB41-40C2-9E7E-B64655469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>
              <a:solidFill>
                <a:srgbClr val="262626"/>
              </a:solidFill>
            </a:endParaRPr>
          </a:p>
        </p:txBody>
      </p:sp>
      <p:pic>
        <p:nvPicPr>
          <p:cNvPr id="37" name="Content Placeholder 36" descr="Chart, scatter chart&#10;&#10;Description automatically generated">
            <a:extLst>
              <a:ext uri="{FF2B5EF4-FFF2-40B4-BE49-F238E27FC236}">
                <a16:creationId xmlns:a16="http://schemas.microsoft.com/office/drawing/2014/main" id="{C3165D3E-AFDD-4C39-B76B-EAECAB1D6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74" t="9081" r="7635" b="15699"/>
          <a:stretch/>
        </p:blipFill>
        <p:spPr>
          <a:xfrm>
            <a:off x="1688360" y="785666"/>
            <a:ext cx="8767041" cy="528488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41" name="Title 40">
            <a:extLst>
              <a:ext uri="{FF2B5EF4-FFF2-40B4-BE49-F238E27FC236}">
                <a16:creationId xmlns:a16="http://schemas.microsoft.com/office/drawing/2014/main" id="{7ABB6BFE-5792-46E8-B532-C82E21BE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34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C4F5E85-C801-40E0-9FFD-97A5ED887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4" t="8567" r="8612" b="15592"/>
          <a:stretch/>
        </p:blipFill>
        <p:spPr>
          <a:xfrm>
            <a:off x="1295399" y="690397"/>
            <a:ext cx="9609666" cy="54772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D803337-093A-4C8D-80AB-3AEF0FAB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342D06-5359-4C23-A8F6-83DB73EDA0F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DC9C6F-B384-4F68-B4D0-F817C83DD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3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0674-935E-433E-A445-E14AD76C3E9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0EE0E-1250-479C-A8D1-CFDEC7992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4530E-DD32-4C0F-91C2-146773F2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06" y="3429000"/>
            <a:ext cx="8454683" cy="2781838"/>
          </a:xfrm>
          <a:prstGeom prst="rect">
            <a:avLst/>
          </a:prstGeom>
        </p:spPr>
      </p:pic>
      <p:sp>
        <p:nvSpPr>
          <p:cNvPr id="19" name="AutoShape 6">
            <a:extLst>
              <a:ext uri="{FF2B5EF4-FFF2-40B4-BE49-F238E27FC236}">
                <a16:creationId xmlns:a16="http://schemas.microsoft.com/office/drawing/2014/main" id="{11044DA2-6394-4BA8-8222-1BF6EAC3AF63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378C360C-A851-4385-95BF-2170B5D64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2590" y="1849575"/>
            <a:ext cx="4157004" cy="41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DA669F72-0110-4F3B-B828-7F739B32B8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DA93F5E2-4A8D-469C-9E31-190496E07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10C47432-A1F8-41E5-ABBC-8B4C13599D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6">
            <a:extLst>
              <a:ext uri="{FF2B5EF4-FFF2-40B4-BE49-F238E27FC236}">
                <a16:creationId xmlns:a16="http://schemas.microsoft.com/office/drawing/2014/main" id="{ACBDF777-DA5E-4858-A894-21897819B6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Picture 25" descr="Chart, line chart, histogram&#10;&#10;Description automatically generated">
            <a:extLst>
              <a:ext uri="{FF2B5EF4-FFF2-40B4-BE49-F238E27FC236}">
                <a16:creationId xmlns:a16="http://schemas.microsoft.com/office/drawing/2014/main" id="{07FA5218-9098-4C95-BBBC-22D33C24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6" y="492663"/>
            <a:ext cx="10042652" cy="29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9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DB40DF-32C0-4E38-A8FC-713D2DC79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A523710-ACF7-4196-AA2A-F36D7AA9A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98" r="5653" b="-2"/>
          <a:stretch/>
        </p:blipFill>
        <p:spPr>
          <a:xfrm>
            <a:off x="3359679" y="1010176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D42F23-A37A-4AED-B1FB-7969818F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6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30E04A4-45DF-4541-8777-0513CFA650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61" r="5290" b="-2"/>
          <a:stretch/>
        </p:blipFill>
        <p:spPr>
          <a:xfrm>
            <a:off x="3389250" y="981239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4560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41AF62F2-D892-4E20-97BF-75DAB2D6AB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84" r="5068" b="-2"/>
          <a:stretch/>
        </p:blipFill>
        <p:spPr>
          <a:xfrm>
            <a:off x="3224919" y="981239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2D03995-BF28-4062-8730-6FE0483E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46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7E0F-1416-4A15-8D4F-7A2779DB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and 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8D9A-F93B-4EAF-BB4F-B97FC308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Our expectation was that air travel by passengers would be substantially reduced by restrictions on travel, and that airlines would find alternate ways to maintain maximum usage of planes.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Which countries were planes coming into Australia from?</a:t>
            </a:r>
          </a:p>
          <a:p>
            <a:pPr marL="0" indent="0" algn="ctr">
              <a:buNone/>
            </a:pPr>
            <a:r>
              <a:rPr lang="en-GB" dirty="0"/>
              <a:t>What were the numbers of passengers arriving to and departing from Australia? </a:t>
            </a:r>
          </a:p>
          <a:p>
            <a:pPr marL="0" indent="0" algn="ctr">
              <a:buNone/>
            </a:pPr>
            <a:r>
              <a:rPr lang="en-GB" dirty="0"/>
              <a:t>What was the amount of freight and mail in and out of Australia? </a:t>
            </a:r>
          </a:p>
          <a:p>
            <a:pPr marL="0" indent="0" algn="ctr">
              <a:buNone/>
            </a:pPr>
            <a:r>
              <a:rPr lang="en-GB" dirty="0"/>
              <a:t>What were the ratios of passengers to freight per flight?</a:t>
            </a:r>
          </a:p>
          <a:p>
            <a:pPr marL="0" indent="0" algn="ctr">
              <a:buNone/>
            </a:pPr>
            <a:r>
              <a:rPr lang="en-GB" dirty="0"/>
              <a:t>Did any airlines stop servicing Australia in 2020? </a:t>
            </a:r>
          </a:p>
        </p:txBody>
      </p:sp>
    </p:spTree>
    <p:extLst>
      <p:ext uri="{BB962C8B-B14F-4D97-AF65-F5344CB8AC3E}">
        <p14:creationId xmlns:p14="http://schemas.microsoft.com/office/powerpoint/2010/main" val="2388671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3E6E2A5-665E-48E4-821C-6794250AD9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45" r="4107" b="-2"/>
          <a:stretch/>
        </p:blipFill>
        <p:spPr>
          <a:xfrm>
            <a:off x="3505462" y="981239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9468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DD1E-4661-47F7-962E-E45D96C1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DAFA-4030-4041-A412-6CA554EC3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5106E-89F8-4C6C-8AFC-278EF732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3" y="1423987"/>
            <a:ext cx="10785891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1072-1CB7-4570-80F9-E8140F29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2D05EB-996C-4DC9-BF10-8C9F22E5C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26" y="751366"/>
            <a:ext cx="10703748" cy="5355268"/>
          </a:xfrm>
        </p:spPr>
      </p:pic>
    </p:spTree>
    <p:extLst>
      <p:ext uri="{BB962C8B-B14F-4D97-AF65-F5344CB8AC3E}">
        <p14:creationId xmlns:p14="http://schemas.microsoft.com/office/powerpoint/2010/main" val="121470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4C4734-C96A-4676-8882-320437E60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B0197-D090-40AC-B020-83F1EA50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69" y="813146"/>
            <a:ext cx="10443524" cy="52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3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62D7A613-DCD7-4362-BCB5-90F85C29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>
              <a:solidFill>
                <a:srgbClr val="262626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6433B83-7140-48A9-B9E9-C8BA7BEBF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72" t="10172" r="8428" b="15694"/>
          <a:stretch/>
        </p:blipFill>
        <p:spPr>
          <a:xfrm>
            <a:off x="1782663" y="799321"/>
            <a:ext cx="8904849" cy="5315446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5021528-E282-4DAE-830C-446D38BE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93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7E6435F-322F-45A9-9E60-A31C5D59B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88" t="9164" r="8373" b="14482"/>
          <a:stretch/>
        </p:blipFill>
        <p:spPr>
          <a:xfrm>
            <a:off x="1955409" y="774113"/>
            <a:ext cx="8609428" cy="5309773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32999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AFADC5-FCC0-4771-935C-BECAB1CB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>
              <a:solidFill>
                <a:srgbClr val="262626"/>
              </a:solidFill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0BA05B3-A879-4343-B1F2-BDBD5A09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804" y="981239"/>
            <a:ext cx="5019216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FC393F1-DECD-4BA3-BD3E-C65DC7D8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00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1E7F0A-DE95-40C1-8966-4B448C2D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>
              <a:solidFill>
                <a:srgbClr val="262626"/>
              </a:solidFill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8E102D0-61F9-4E5B-A9FE-7E8FA552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555" y="1014452"/>
            <a:ext cx="5110950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DD9E9B0-FFCA-42CB-8A48-46ECB1E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66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A2DD-B61B-4573-BF9F-33E349B3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Changes in Passengers</a:t>
            </a:r>
          </a:p>
        </p:txBody>
      </p:sp>
      <p:pic>
        <p:nvPicPr>
          <p:cNvPr id="5" name="Content Placeholder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57A4A0A0-37BE-49FA-8081-20BCF3226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004" y="2557463"/>
            <a:ext cx="9457991" cy="3317875"/>
          </a:xfrm>
        </p:spPr>
      </p:pic>
      <p:pic>
        <p:nvPicPr>
          <p:cNvPr id="7" name="Picture 6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E1437C3D-B82D-417C-AE12-75C01699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2557463"/>
            <a:ext cx="9601196" cy="35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CAC6-DBC6-4480-A633-BC82CA52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Changes in Cargo </a:t>
            </a:r>
          </a:p>
        </p:txBody>
      </p:sp>
      <p:pic>
        <p:nvPicPr>
          <p:cNvPr id="9" name="Content Placeholder 8" descr="Chart, waterfall chart&#10;&#10;Description automatically generated">
            <a:extLst>
              <a:ext uri="{FF2B5EF4-FFF2-40B4-BE49-F238E27FC236}">
                <a16:creationId xmlns:a16="http://schemas.microsoft.com/office/drawing/2014/main" id="{05E0252B-CE5B-4337-B897-1147B33DD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676" y="2557993"/>
            <a:ext cx="9060647" cy="3317875"/>
          </a:xfrm>
        </p:spPr>
      </p:pic>
    </p:spTree>
    <p:extLst>
      <p:ext uri="{BB962C8B-B14F-4D97-AF65-F5344CB8AC3E}">
        <p14:creationId xmlns:p14="http://schemas.microsoft.com/office/powerpoint/2010/main" val="149013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A520-6341-4AB8-9FF7-39B240E2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8324-B417-471E-91D3-DFCC76E08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wanted to use ten years of historical data to show prior pattens</a:t>
            </a:r>
          </a:p>
          <a:p>
            <a:r>
              <a:rPr lang="en-GB" dirty="0"/>
              <a:t>Origin and destinations of all flights</a:t>
            </a:r>
          </a:p>
          <a:p>
            <a:r>
              <a:rPr lang="en-GB" dirty="0"/>
              <a:t>Passengers, freight and mail volumes </a:t>
            </a:r>
          </a:p>
          <a:p>
            <a:r>
              <a:rPr lang="en-US" dirty="0"/>
              <a:t>Each of these over a 10 year period</a:t>
            </a:r>
          </a:p>
          <a:p>
            <a:r>
              <a:rPr lang="en-US" dirty="0"/>
              <a:t>Bureau of Infrastructure and Transport	(BITRE) - two data files</a:t>
            </a:r>
          </a:p>
          <a:p>
            <a:r>
              <a:rPr lang="en-US" dirty="0"/>
              <a:t>Definitions of freight and mail were unclear so we reached out to BITRE to define. Mail is anything carried by Australia Post and freight is anything else. </a:t>
            </a:r>
          </a:p>
        </p:txBody>
      </p:sp>
    </p:spTree>
    <p:extLst>
      <p:ext uri="{BB962C8B-B14F-4D97-AF65-F5344CB8AC3E}">
        <p14:creationId xmlns:p14="http://schemas.microsoft.com/office/powerpoint/2010/main" val="142555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8641-7D03-43DE-B4D0-7586F1BD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Changes in Passengers and Cargo </a:t>
            </a:r>
          </a:p>
        </p:txBody>
      </p:sp>
      <p:pic>
        <p:nvPicPr>
          <p:cNvPr id="9" name="Content Placeholder 8" descr="Chart, waterfall chart&#10;&#10;Description automatically generated">
            <a:extLst>
              <a:ext uri="{FF2B5EF4-FFF2-40B4-BE49-F238E27FC236}">
                <a16:creationId xmlns:a16="http://schemas.microsoft.com/office/drawing/2014/main" id="{12237066-C987-44C1-9FBF-A314E0817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223" y="2557463"/>
            <a:ext cx="6865554" cy="3514441"/>
          </a:xfrm>
        </p:spPr>
      </p:pic>
    </p:spTree>
    <p:extLst>
      <p:ext uri="{BB962C8B-B14F-4D97-AF65-F5344CB8AC3E}">
        <p14:creationId xmlns:p14="http://schemas.microsoft.com/office/powerpoint/2010/main" val="1845362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FC1D-9D52-4279-974A-A7EC38E3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85CCC-0C96-45CA-8E4F-0B85AEF8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Additional questions we would have explored with more time? </a:t>
            </a:r>
          </a:p>
          <a:p>
            <a:r>
              <a:rPr lang="en-GB" dirty="0"/>
              <a:t>For passengers and freight we would have investigated the reason for positive and negative spikes in off season</a:t>
            </a:r>
          </a:p>
          <a:p>
            <a:r>
              <a:rPr lang="en-GB" dirty="0"/>
              <a:t>We would have investigated the financial implications of the drop in air traffic from the start of </a:t>
            </a:r>
            <a:r>
              <a:rPr lang="en-GB" dirty="0" err="1"/>
              <a:t>Covid</a:t>
            </a:r>
            <a:endParaRPr lang="en-GB" dirty="0"/>
          </a:p>
          <a:p>
            <a:r>
              <a:rPr lang="en-GB" dirty="0"/>
              <a:t>Investigated the different aircraft to understand the weight limitations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90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9E0D-FEC0-426C-8AB3-749F9A63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838FC-8854-478A-82D1-4CFAE975C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290" y="855273"/>
            <a:ext cx="9981420" cy="5020595"/>
          </a:xfrm>
        </p:spPr>
      </p:pic>
    </p:spTree>
    <p:extLst>
      <p:ext uri="{BB962C8B-B14F-4D97-AF65-F5344CB8AC3E}">
        <p14:creationId xmlns:p14="http://schemas.microsoft.com/office/powerpoint/2010/main" val="162845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55EDE-7C19-4B05-A63C-038EF86C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Exploration &amp; Cleaning</a:t>
            </a:r>
            <a:endParaRPr lang="en-GB" sz="41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8CB0-3D11-458B-B019-E4CA6B69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724773"/>
            <a:ext cx="5953630" cy="5405968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Explored a few options before settling on air traffic as finding data was challenging for some of the topics considered</a:t>
            </a:r>
          </a:p>
          <a:p>
            <a:r>
              <a:rPr lang="en-US" dirty="0"/>
              <a:t>Considered exploring the financial implications however international figures were unavailable</a:t>
            </a:r>
          </a:p>
          <a:p>
            <a:r>
              <a:rPr lang="en-US" dirty="0"/>
              <a:t>Files contained airline information in one and  volumes of passengers, freight &amp; mail in another</a:t>
            </a:r>
          </a:p>
          <a:p>
            <a:r>
              <a:rPr lang="en-US" dirty="0"/>
              <a:t>CSV files were set as ‘Human readable’ for excel use – cleaning involved removing dead space to make the files usable for pandas</a:t>
            </a:r>
          </a:p>
          <a:p>
            <a:r>
              <a:rPr lang="en-GB" dirty="0"/>
              <a:t>Numeric data needed to be converted from strings to floats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52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D13E19-4123-413C-A1CB-DEFF1D04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Which countries were planes coming into Australia from?</a:t>
            </a:r>
            <a:endParaRPr lang="en-GB" sz="2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1B89C9ED-A97A-4505-A4ED-8D4E496A7F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2" r="219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D2A4ED-7FDE-4FC9-B33B-37AF56CCC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2009 – 2020 there 51 countries for the full data set</a:t>
            </a:r>
          </a:p>
          <a:p>
            <a:r>
              <a:rPr lang="en-US" dirty="0"/>
              <a:t>2019 there were 35 countries </a:t>
            </a:r>
          </a:p>
          <a:p>
            <a:r>
              <a:rPr lang="en-US" dirty="0"/>
              <a:t>2020 37 countries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3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78DA7492-82F4-43E7-B814-7FAEA85EB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53" y="748529"/>
            <a:ext cx="8785869" cy="54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1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2" name="Rectangle 24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26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40276F7-70D7-4573-98B6-2F5ECEACC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17" b="2"/>
          <a:stretch/>
        </p:blipFill>
        <p:spPr>
          <a:xfrm>
            <a:off x="3224919" y="981239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1754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D69E5D-706E-429E-86BD-2698E0C7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B6BD888-C46C-4890-A90A-72B9ACA92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01" y="981239"/>
            <a:ext cx="5422421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B873E9C-430A-40D0-A82E-716D88EE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57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380</Words>
  <Application>Microsoft Office PowerPoint</Application>
  <PresentationFormat>Widescreen</PresentationFormat>
  <Paragraphs>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Garamond</vt:lpstr>
      <vt:lpstr>Organic</vt:lpstr>
      <vt:lpstr>The effects of Covid-19 on air transportation</vt:lpstr>
      <vt:lpstr>Hypothesis and Questions</vt:lpstr>
      <vt:lpstr>Data </vt:lpstr>
      <vt:lpstr>PowerPoint Presentation</vt:lpstr>
      <vt:lpstr>Exploration &amp; Cleaning</vt:lpstr>
      <vt:lpstr>Which countries were planes coming into Australia from?</vt:lpstr>
      <vt:lpstr>PowerPoint Presentation</vt:lpstr>
      <vt:lpstr>PowerPoint Presentation</vt:lpstr>
      <vt:lpstr>PowerPoint Presentation</vt:lpstr>
      <vt:lpstr>Passengers In</vt:lpstr>
      <vt:lpstr>Passengers Out</vt:lpstr>
      <vt:lpstr>Passengers In Projected</vt:lpstr>
      <vt:lpstr>Passengers Out Projected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Passengers</vt:lpstr>
      <vt:lpstr>Changes in Cargo </vt:lpstr>
      <vt:lpstr>Changes in Passengers and Cargo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Covid-19 on air transportation</dc:title>
  <dc:creator>Jayne Horton</dc:creator>
  <cp:lastModifiedBy>Jayne Horton</cp:lastModifiedBy>
  <cp:revision>21</cp:revision>
  <dcterms:created xsi:type="dcterms:W3CDTF">2021-02-06T01:04:25Z</dcterms:created>
  <dcterms:modified xsi:type="dcterms:W3CDTF">2021-02-06T03:42:41Z</dcterms:modified>
</cp:coreProperties>
</file>